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22"/>
  </p:notesMasterIdLst>
  <p:sldIdLst>
    <p:sldId id="256" r:id="rId5"/>
    <p:sldId id="311" r:id="rId6"/>
    <p:sldId id="281" r:id="rId7"/>
    <p:sldId id="304" r:id="rId8"/>
    <p:sldId id="316" r:id="rId9"/>
    <p:sldId id="266" r:id="rId10"/>
    <p:sldId id="303" r:id="rId11"/>
    <p:sldId id="318" r:id="rId12"/>
    <p:sldId id="319" r:id="rId13"/>
    <p:sldId id="323" r:id="rId14"/>
    <p:sldId id="320" r:id="rId15"/>
    <p:sldId id="321" r:id="rId16"/>
    <p:sldId id="275" r:id="rId17"/>
    <p:sldId id="313" r:id="rId18"/>
    <p:sldId id="322" r:id="rId19"/>
    <p:sldId id="317" r:id="rId20"/>
    <p:sldId id="299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ch Ormsby" initials="RO" lastIdx="1" clrIdx="0">
    <p:extLst>
      <p:ext uri="{19B8F6BF-5375-455C-9EA6-DF929625EA0E}">
        <p15:presenceInfo xmlns:p15="http://schemas.microsoft.com/office/powerpoint/2012/main" userId="S::rich_ormsby@vfc.com::e93796ea-672a-4da1-8e29-d92e0ea5092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4961"/>
    <a:srgbClr val="1A6688"/>
    <a:srgbClr val="1143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E322A4-D405-4D76-B784-99B93FC0773F}" v="16" dt="2020-06-28T15:45:32.9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40" autoAdjust="0"/>
    <p:restoredTop sz="94622" autoAdjust="0"/>
  </p:normalViewPr>
  <p:slideViewPr>
    <p:cSldViewPr snapToGrid="0">
      <p:cViewPr varScale="1">
        <p:scale>
          <a:sx n="77" d="100"/>
          <a:sy n="77" d="100"/>
        </p:scale>
        <p:origin x="440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 Ormsby" userId="e93796ea-672a-4da1-8e29-d92e0ea5092c" providerId="ADAL" clId="{D5E322A4-D405-4D76-B784-99B93FC0773F}"/>
    <pc:docChg chg="custSel modSld sldOrd">
      <pc:chgData name="Rich Ormsby" userId="e93796ea-672a-4da1-8e29-d92e0ea5092c" providerId="ADAL" clId="{D5E322A4-D405-4D76-B784-99B93FC0773F}" dt="2020-06-28T15:45:32.970" v="197" actId="167"/>
      <pc:docMkLst>
        <pc:docMk/>
      </pc:docMkLst>
      <pc:sldChg chg="ord">
        <pc:chgData name="Rich Ormsby" userId="e93796ea-672a-4da1-8e29-d92e0ea5092c" providerId="ADAL" clId="{D5E322A4-D405-4D76-B784-99B93FC0773F}" dt="2020-06-28T11:40:24.386" v="45"/>
        <pc:sldMkLst>
          <pc:docMk/>
          <pc:sldMk cId="2305878421" sldId="266"/>
        </pc:sldMkLst>
      </pc:sldChg>
      <pc:sldChg chg="ord">
        <pc:chgData name="Rich Ormsby" userId="e93796ea-672a-4da1-8e29-d92e0ea5092c" providerId="ADAL" clId="{D5E322A4-D405-4D76-B784-99B93FC0773F}" dt="2020-06-28T11:38:22.430" v="21"/>
        <pc:sldMkLst>
          <pc:docMk/>
          <pc:sldMk cId="3685634252" sldId="275"/>
        </pc:sldMkLst>
      </pc:sldChg>
      <pc:sldChg chg="modSp">
        <pc:chgData name="Rich Ormsby" userId="e93796ea-672a-4da1-8e29-d92e0ea5092c" providerId="ADAL" clId="{D5E322A4-D405-4D76-B784-99B93FC0773F}" dt="2020-06-28T11:37:12.794" v="20" actId="6549"/>
        <pc:sldMkLst>
          <pc:docMk/>
          <pc:sldMk cId="1895644268" sldId="281"/>
        </pc:sldMkLst>
        <pc:spChg chg="mod">
          <ac:chgData name="Rich Ormsby" userId="e93796ea-672a-4da1-8e29-d92e0ea5092c" providerId="ADAL" clId="{D5E322A4-D405-4D76-B784-99B93FC0773F}" dt="2020-06-28T11:37:12.794" v="20" actId="6549"/>
          <ac:spMkLst>
            <pc:docMk/>
            <pc:sldMk cId="1895644268" sldId="281"/>
            <ac:spMk id="2" creationId="{31E4628E-A0DC-4B7B-ACD6-13534096392E}"/>
          </ac:spMkLst>
        </pc:spChg>
      </pc:sldChg>
      <pc:sldChg chg="addSp modSp">
        <pc:chgData name="Rich Ormsby" userId="e93796ea-672a-4da1-8e29-d92e0ea5092c" providerId="ADAL" clId="{D5E322A4-D405-4D76-B784-99B93FC0773F}" dt="2020-06-28T15:45:32.970" v="197" actId="167"/>
        <pc:sldMkLst>
          <pc:docMk/>
          <pc:sldMk cId="3488203033" sldId="304"/>
        </pc:sldMkLst>
        <pc:picChg chg="add mod">
          <ac:chgData name="Rich Ormsby" userId="e93796ea-672a-4da1-8e29-d92e0ea5092c" providerId="ADAL" clId="{D5E322A4-D405-4D76-B784-99B93FC0773F}" dt="2020-06-28T15:45:32.970" v="197" actId="167"/>
          <ac:picMkLst>
            <pc:docMk/>
            <pc:sldMk cId="3488203033" sldId="304"/>
            <ac:picMk id="1026" creationId="{DF674DFA-569D-4945-A518-08F6CE5CDEAC}"/>
          </ac:picMkLst>
        </pc:picChg>
      </pc:sldChg>
      <pc:sldChg chg="modSp ord">
        <pc:chgData name="Rich Ormsby" userId="e93796ea-672a-4da1-8e29-d92e0ea5092c" providerId="ADAL" clId="{D5E322A4-D405-4D76-B784-99B93FC0773F}" dt="2020-06-28T11:39:46.957" v="44" actId="20577"/>
        <pc:sldMkLst>
          <pc:docMk/>
          <pc:sldMk cId="2407216851" sldId="316"/>
        </pc:sldMkLst>
        <pc:spChg chg="mod">
          <ac:chgData name="Rich Ormsby" userId="e93796ea-672a-4da1-8e29-d92e0ea5092c" providerId="ADAL" clId="{D5E322A4-D405-4D76-B784-99B93FC0773F}" dt="2020-06-28T11:39:46.957" v="44" actId="20577"/>
          <ac:spMkLst>
            <pc:docMk/>
            <pc:sldMk cId="2407216851" sldId="316"/>
            <ac:spMk id="4" creationId="{AB9DF3FD-74D7-41BD-98E7-C9877E110847}"/>
          </ac:spMkLst>
        </pc:spChg>
      </pc:sldChg>
      <pc:sldChg chg="addSp delSp modSp">
        <pc:chgData name="Rich Ormsby" userId="e93796ea-672a-4da1-8e29-d92e0ea5092c" providerId="ADAL" clId="{D5E322A4-D405-4D76-B784-99B93FC0773F}" dt="2020-06-28T14:13:59.640" v="190" actId="1076"/>
        <pc:sldMkLst>
          <pc:docMk/>
          <pc:sldMk cId="760221126" sldId="317"/>
        </pc:sldMkLst>
        <pc:spChg chg="mod">
          <ac:chgData name="Rich Ormsby" userId="e93796ea-672a-4da1-8e29-d92e0ea5092c" providerId="ADAL" clId="{D5E322A4-D405-4D76-B784-99B93FC0773F}" dt="2020-06-28T11:46:06.062" v="124" actId="20577"/>
          <ac:spMkLst>
            <pc:docMk/>
            <pc:sldMk cId="760221126" sldId="317"/>
            <ac:spMk id="5" creationId="{D53525B8-8DB3-4F68-B516-9BDA676E6B16}"/>
          </ac:spMkLst>
        </pc:spChg>
        <pc:spChg chg="add del mod">
          <ac:chgData name="Rich Ormsby" userId="e93796ea-672a-4da1-8e29-d92e0ea5092c" providerId="ADAL" clId="{D5E322A4-D405-4D76-B784-99B93FC0773F}" dt="2020-06-28T14:13:44.055" v="186" actId="478"/>
          <ac:spMkLst>
            <pc:docMk/>
            <pc:sldMk cId="760221126" sldId="317"/>
            <ac:spMk id="7" creationId="{C43ED733-D207-4E74-A412-11E6D5B1900D}"/>
          </ac:spMkLst>
        </pc:spChg>
        <pc:spChg chg="add mod">
          <ac:chgData name="Rich Ormsby" userId="e93796ea-672a-4da1-8e29-d92e0ea5092c" providerId="ADAL" clId="{D5E322A4-D405-4D76-B784-99B93FC0773F}" dt="2020-06-28T14:13:59.640" v="190" actId="1076"/>
          <ac:spMkLst>
            <pc:docMk/>
            <pc:sldMk cId="760221126" sldId="317"/>
            <ac:spMk id="8" creationId="{C43ED733-D207-4E74-A412-11E6D5B1900D}"/>
          </ac:spMkLst>
        </pc:spChg>
        <pc:grpChg chg="mod">
          <ac:chgData name="Rich Ormsby" userId="e93796ea-672a-4da1-8e29-d92e0ea5092c" providerId="ADAL" clId="{D5E322A4-D405-4D76-B784-99B93FC0773F}" dt="2020-06-28T14:13:55.602" v="189" actId="1076"/>
          <ac:grpSpMkLst>
            <pc:docMk/>
            <pc:sldMk cId="760221126" sldId="317"/>
            <ac:grpSpMk id="3" creationId="{520F9188-C446-1049-88FB-C5D805ECBE9B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3760B-0377-402D-BA3A-3EC94A3AF15D}" type="datetimeFigureOut">
              <a:rPr lang="en-US" smtClean="0"/>
              <a:t>6/28/2020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A2C1D2-6115-4753-8AED-3FA7C9BCD9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93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5ABE0-556D-4DE2-8524-5B2C089A6CFC}" type="datetime1">
              <a:rPr lang="en-US" smtClean="0"/>
              <a:t>6/28/2020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7BC59F-8F26-4EC5-8B4F-9ED55BD57A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9154" y="174255"/>
            <a:ext cx="463798" cy="7315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702FE-DC7B-43EC-911B-A0D5FF93DC00}" type="datetime1">
              <a:rPr lang="en-US" smtClean="0"/>
              <a:t>6/28/2020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C0D79-BA1E-4194-A213-5F20BC0E58DA}" type="datetime1">
              <a:rPr lang="en-US" smtClean="0"/>
              <a:t>6/28/2020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B77D8E-51AC-4C93-AAEB-76A5F136D8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6640" y="127648"/>
            <a:ext cx="457200" cy="7211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DD87A-ABF2-4F19-96EF-A6D38AD73CAE}" type="datetime1">
              <a:rPr lang="en-US" smtClean="0"/>
              <a:t>6/28/2020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2B068-0D15-431A-989F-643DB540B200}" type="datetime1">
              <a:rPr lang="en-US" smtClean="0"/>
              <a:t>6/28/2020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05344-B954-4FF7-B490-1F27C83E24DB}" type="datetime1">
              <a:rPr lang="en-US" smtClean="0"/>
              <a:t>6/28/2020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D05A0-6A1F-4541-9391-914EA90C9BB0}" type="datetime1">
              <a:rPr lang="en-US" smtClean="0"/>
              <a:t>6/28/2020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97023-67BE-4C37-B6F6-AC30B5616B76}" type="datetime1">
              <a:rPr lang="en-US" smtClean="0"/>
              <a:t>6/28/2020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7F011-F3CB-474A-989A-0C18A603A78A}" type="datetime1">
              <a:rPr lang="en-US" smtClean="0"/>
              <a:t>6/28/2020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248E1-E991-4E01-8CA8-01BEB1A3A4A7}" type="datetime1">
              <a:rPr lang="en-US" smtClean="0"/>
              <a:t>6/28/2020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3A1E6-B6DD-47DE-B5FC-A13CEAE59F5D}" type="datetime1">
              <a:rPr lang="en-US" smtClean="0"/>
              <a:t>6/28/2020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5A81C-2B46-48CB-A76B-A553F7DC8A59}" type="datetime1">
              <a:rPr lang="en-US" smtClean="0"/>
              <a:t>6/28/2020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5F16A-D9DD-4716-95E3-F2ADAD24BC81}" type="datetime1">
              <a:rPr lang="en-US" smtClean="0"/>
              <a:t>6/28/2020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C97F4-2F08-41EB-BCF7-D6FBE11B4E6D}" type="datetime1">
              <a:rPr lang="en-US" smtClean="0"/>
              <a:t>6/28/2020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EC623-0FB9-4ECF-89D1-34308914FAEB}" type="datetime1">
              <a:rPr lang="en-US" smtClean="0"/>
              <a:t>6/28/2020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29559-386B-49CB-A7DF-C50484D7B0FA}" type="datetime1">
              <a:rPr lang="en-US" smtClean="0"/>
              <a:t>6/28/2020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F2CD3659-7192-40AF-8E1D-6B0E499DC4BD}" type="datetime1">
              <a:rPr lang="en-US" smtClean="0"/>
              <a:t>6/28/2020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3796637-5822-4C7C-BB1D-813625F8E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7518" y="3243701"/>
            <a:ext cx="6643077" cy="164149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en-US" sz="4000" i="0" u="none" strike="noStrike" cap="none" spc="-300" normalizeH="0" baseline="0" dirty="0">
                <a:ln>
                  <a:noFill/>
                </a:ln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First  Baptist  Church</a:t>
            </a:r>
            <a:r>
              <a:rPr lang="en-US" altLang="en-US" sz="4000" spc="-300" dirty="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 </a:t>
            </a:r>
            <a:r>
              <a:rPr kumimoji="0" lang="en-US" altLang="en-US" sz="4000" i="0" u="none" strike="noStrike" cap="none" spc="-300" normalizeH="0" baseline="0" dirty="0">
                <a:ln>
                  <a:noFill/>
                </a:ln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Mount  Juliet </a:t>
            </a:r>
          </a:p>
          <a:p>
            <a:pPr marL="0" marR="0" lvl="0" indent="0" algn="ctr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en-US" sz="4000" i="0" u="none" strike="noStrike" cap="none" spc="-300" normalizeH="0" baseline="0" dirty="0">
                <a:ln>
                  <a:noFill/>
                </a:ln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Campus  Update  Meeting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D14D7D-30FC-455E-BC27-1F65DA205E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634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A82C0B-56A4-4E7A-8D22-E2C5630C04A1}"/>
              </a:ext>
            </a:extLst>
          </p:cNvPr>
          <p:cNvSpPr txBox="1"/>
          <p:nvPr/>
        </p:nvSpPr>
        <p:spPr>
          <a:xfrm>
            <a:off x="4715125" y="1423797"/>
            <a:ext cx="41453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Insert New Church Sign Photo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35EEE6-6F89-B246-9820-2D98D32E6DF0}"/>
              </a:ext>
            </a:extLst>
          </p:cNvPr>
          <p:cNvSpPr txBox="1"/>
          <p:nvPr/>
        </p:nvSpPr>
        <p:spPr>
          <a:xfrm>
            <a:off x="5665511" y="4700525"/>
            <a:ext cx="1574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June 28, 2020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F7957F-37CE-F04B-B231-E0B4904CBD6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42000" y="413265"/>
            <a:ext cx="1115079" cy="17360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0354068-04FB-4F48-972B-9EDB56ACA5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0641" y="413265"/>
            <a:ext cx="4589850" cy="2502087"/>
          </a:xfrm>
          <a:prstGeom prst="rect">
            <a:avLst/>
          </a:prstGeom>
          <a:ln w="76200" cap="sq">
            <a:solidFill>
              <a:schemeClr val="bg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058319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CD67A45-9113-FA4D-9501-170BE8B67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182880"/>
            <a:ext cx="10515600" cy="1161525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Preliminary Drawings: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New Worship Center Street View 3D</a:t>
            </a:r>
            <a:b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2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843C4C-150C-43F8-9D72-444DCB61B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7960" y="1861358"/>
            <a:ext cx="6656080" cy="3362492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4580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CD67A45-9113-FA4D-9501-170BE8B67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182880"/>
            <a:ext cx="10828020" cy="1161525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Preliminary Drawings: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New Worship Center South Facing View</a:t>
            </a:r>
            <a:b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2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22E427-7B61-8944-8B35-CD94BD54A7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57" y="1077200"/>
            <a:ext cx="11881886" cy="470360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3F95E9C-67A7-403E-AB20-F213A9E9D9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4919" y="1148560"/>
            <a:ext cx="2310584" cy="249348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28486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CAF6A9D-FBF5-41A7-81AB-DC944F6CE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83" y="1254144"/>
            <a:ext cx="11783833" cy="501871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CD67A45-9113-FA4D-9501-170BE8B67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182880"/>
            <a:ext cx="10888980" cy="1161525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Preliminary Drawings: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New Worship Center North Facing View</a:t>
            </a:r>
            <a:b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2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85D86F-FC14-B340-87E1-AAF5D2BC250C}"/>
              </a:ext>
            </a:extLst>
          </p:cNvPr>
          <p:cNvSpPr txBox="1"/>
          <p:nvPr/>
        </p:nvSpPr>
        <p:spPr>
          <a:xfrm>
            <a:off x="3337089" y="2262433"/>
            <a:ext cx="3742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INSERT IMAGE HERE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1A320F-A0A4-4143-BB31-86730424B0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083" y="1254144"/>
            <a:ext cx="2310584" cy="249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65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0A4B48B-392C-4741-9AFB-CFB16A9EBA63}"/>
              </a:ext>
            </a:extLst>
          </p:cNvPr>
          <p:cNvSpPr txBox="1"/>
          <p:nvPr/>
        </p:nvSpPr>
        <p:spPr>
          <a:xfrm>
            <a:off x="4699221" y="3331596"/>
            <a:ext cx="1654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Site Plan Photo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CD67A45-9113-FA4D-9501-170BE8B67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182880"/>
            <a:ext cx="10515600" cy="1161525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Preliminary Drawings: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Campus Layout (Overhead View)</a:t>
            </a:r>
            <a:b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2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E74E3D-0949-4156-BE72-549AD7A8BE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8962" y="1115152"/>
            <a:ext cx="6934955" cy="5480433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856342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B1997E3-5C76-4330-9FFE-AD47860F7E7C}"/>
              </a:ext>
            </a:extLst>
          </p:cNvPr>
          <p:cNvSpPr/>
          <p:nvPr/>
        </p:nvSpPr>
        <p:spPr>
          <a:xfrm>
            <a:off x="407332" y="0"/>
            <a:ext cx="115037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	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27B905-3E5E-40FC-B6F6-1BAABC026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019" y="264885"/>
            <a:ext cx="11503722" cy="1029471"/>
          </a:xfrm>
        </p:spPr>
        <p:txBody>
          <a:bodyPr>
            <a:normAutofit fontScale="90000"/>
          </a:bodyPr>
          <a:lstStyle/>
          <a:p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Exploring Professional Services – Capital Campaign &amp; Financial Services</a:t>
            </a:r>
            <a:b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2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340F0B-B944-4F50-9EFF-636290723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710" y="1057626"/>
            <a:ext cx="3077576" cy="534481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D8990D-37DF-49D8-B618-45E3109F9F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5151" y="779621"/>
            <a:ext cx="2513381" cy="11144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69BAE0C-6CDE-48BC-85EF-5A3E4E9248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810" y="2314575"/>
            <a:ext cx="4143375" cy="11144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DFE2639-987E-4ACB-A3E3-7374353F42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043" y="4151468"/>
            <a:ext cx="4143375" cy="23526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9B5085-D9AA-4624-83C2-6E67ABAC5B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0816" y="2266950"/>
            <a:ext cx="2902050" cy="195548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45230D2-E7C7-4B4A-AB8B-830877E53A1C}"/>
              </a:ext>
            </a:extLst>
          </p:cNvPr>
          <p:cNvSpPr/>
          <p:nvPr/>
        </p:nvSpPr>
        <p:spPr>
          <a:xfrm>
            <a:off x="7916128" y="1811774"/>
            <a:ext cx="26314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A Christian Lending Firm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071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D85C5B-40B1-4077-86F5-46722F976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C97F4-2F08-41EB-BCF7-D6FBE11B4E6D}" type="datetime1">
              <a:rPr lang="en-US" smtClean="0"/>
              <a:t>6/28/2020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1E899-5CB8-4590-8E99-5B67C1D4E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DEF664-EB60-4D26-B7E2-BABE74594705}"/>
              </a:ext>
            </a:extLst>
          </p:cNvPr>
          <p:cNvSpPr/>
          <p:nvPr/>
        </p:nvSpPr>
        <p:spPr>
          <a:xfrm>
            <a:off x="1280160" y="1582341"/>
            <a:ext cx="1007363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Complete full expansion project cost budget 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 Campus Expansion Costs and other specifics for church approval -  end of July / early August 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Complete settlement discussions with insurance and accept funds - July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Campus expansion groundbreaking – Fall, 2020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Target completion date for campus expansion and rebuild – Fall, 2021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AC08853-41F6-4436-AF56-B29AF7475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182880"/>
            <a:ext cx="10515600" cy="1161525"/>
          </a:xfrm>
        </p:spPr>
        <p:txBody>
          <a:bodyPr>
            <a:normAutofit/>
          </a:bodyPr>
          <a:lstStyle/>
          <a:p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Next Steps and Target Dates</a:t>
            </a:r>
            <a:b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293197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53525B8-8DB3-4F68-B516-9BDA676E6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396" y="1010012"/>
            <a:ext cx="4817882" cy="1161525"/>
          </a:xfrm>
        </p:spPr>
        <p:txBody>
          <a:bodyPr>
            <a:noAutofit/>
          </a:bodyPr>
          <a:lstStyle/>
          <a:p>
            <a:pPr algn="ctr"/>
            <a:r>
              <a:rPr lang="en-US" alt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Q&amp;A</a:t>
            </a:r>
            <a:br>
              <a:rPr lang="en-US" alt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4400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20F9188-C446-1049-88FB-C5D805ECBE9B}"/>
              </a:ext>
            </a:extLst>
          </p:cNvPr>
          <p:cNvGrpSpPr/>
          <p:nvPr/>
        </p:nvGrpSpPr>
        <p:grpSpPr>
          <a:xfrm>
            <a:off x="7763447" y="1745358"/>
            <a:ext cx="3155795" cy="4941192"/>
            <a:chOff x="5301733" y="2282776"/>
            <a:chExt cx="3155795" cy="494119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DE0E88E-77EC-7642-858F-91D250C937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0869" y="2282776"/>
              <a:ext cx="2386368" cy="213778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7CE847A-4668-2947-9E0D-8DC289DFE8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379"/>
            <a:stretch/>
          </p:blipFill>
          <p:spPr>
            <a:xfrm>
              <a:off x="5301733" y="4616606"/>
              <a:ext cx="3155795" cy="2607362"/>
            </a:xfrm>
            <a:prstGeom prst="rect">
              <a:avLst/>
            </a:prstGeom>
          </p:spPr>
        </p:pic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C43ED733-D207-4E74-A412-11E6D5B1900D}"/>
              </a:ext>
            </a:extLst>
          </p:cNvPr>
          <p:cNvSpPr txBox="1">
            <a:spLocks/>
          </p:cNvSpPr>
          <p:nvPr/>
        </p:nvSpPr>
        <p:spPr>
          <a:xfrm>
            <a:off x="1015117" y="3883147"/>
            <a:ext cx="5080883" cy="1161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Additional questions can be sent to info@fbcmj.org</a:t>
            </a:r>
            <a:b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76022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9E5E1AB-A654-41A5-A112-F90E3E02DFAB}"/>
              </a:ext>
            </a:extLst>
          </p:cNvPr>
          <p:cNvSpPr/>
          <p:nvPr/>
        </p:nvSpPr>
        <p:spPr>
          <a:xfrm>
            <a:off x="924232" y="4464028"/>
            <a:ext cx="10429568" cy="164149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marR="0" lvl="0"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spc="-300" dirty="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rPr>
              <a:t>Final  Thoughts from Pastor  Phillip</a:t>
            </a:r>
          </a:p>
        </p:txBody>
      </p:sp>
      <p:sp>
        <p:nvSpPr>
          <p:cNvPr id="30" name="Rounded Rectangle 12">
            <a:extLst>
              <a:ext uri="{FF2B5EF4-FFF2-40B4-BE49-F238E27FC236}">
                <a16:creationId xmlns:a16="http://schemas.microsoft.com/office/drawing/2014/main" id="{D2A43A77-DE8F-41BD-950B-368CBC55E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25092" y="645981"/>
            <a:ext cx="7923754" cy="3048394"/>
          </a:xfrm>
          <a:prstGeom prst="roundRect">
            <a:avLst>
              <a:gd name="adj" fmla="val 2028"/>
            </a:avLst>
          </a:prstGeom>
          <a:solidFill>
            <a:schemeClr val="tx1"/>
          </a:solidFill>
          <a:ln>
            <a:solidFill>
              <a:schemeClr val="accent1">
                <a:shade val="50000"/>
              </a:schemeClr>
            </a:solidFill>
          </a:ln>
          <a:effectLst>
            <a:innerShdw blurRad="127000" dist="12700">
              <a:prstClr val="black"/>
            </a:innerShdw>
            <a:reflection blurRad="6350" stA="52000" endA="300" endPos="2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10D24B2F-69C7-4215-8C38-DC5FE46D13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3975" y="939448"/>
            <a:ext cx="1998416" cy="2400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9E0BF2-41C9-444C-ADBF-71CF5048D2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9611" y="1380438"/>
            <a:ext cx="4092394" cy="1518519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3159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9E5E1AB-A654-41A5-A112-F90E3E02DFAB}"/>
              </a:ext>
            </a:extLst>
          </p:cNvPr>
          <p:cNvSpPr/>
          <p:nvPr/>
        </p:nvSpPr>
        <p:spPr>
          <a:xfrm>
            <a:off x="621792" y="3598546"/>
            <a:ext cx="5806440" cy="250697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marR="0" lvl="0"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7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rPr>
              <a:t>Introduction from Pastor  Phillip</a:t>
            </a:r>
          </a:p>
        </p:txBody>
      </p:sp>
      <p:pic>
        <p:nvPicPr>
          <p:cNvPr id="11" name="Picture 10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10D24B2F-69C7-4215-8C38-DC5FE46D13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9412" y="643464"/>
            <a:ext cx="4115480" cy="49435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5229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1E4628E-A0DC-4B7B-ACD6-1353409639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422" y="1130170"/>
            <a:ext cx="11451978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kumimoji="0" lang="en-US" altLang="en-US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Pastor Phillip Welcome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defTabSz="914400"/>
            <a:r>
              <a:rPr lang="en-US" alt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Insurance Assessment Update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defTabSz="914400"/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MJCA Update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Campus Planning Team Update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A Peek At Our Future Campus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Church Finances and Fund Raising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Next Steps</a:t>
            </a:r>
            <a:endParaRPr kumimoji="0" lang="en-US" altLang="en-US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Q&amp;A </a:t>
            </a:r>
            <a:r>
              <a:rPr lang="en-US" alt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87E2599-EC86-4ED8-9006-AC7A351AB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182881"/>
            <a:ext cx="10515600" cy="1101390"/>
          </a:xfrm>
        </p:spPr>
        <p:txBody>
          <a:bodyPr>
            <a:normAutofit/>
          </a:bodyPr>
          <a:lstStyle/>
          <a:p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Agenda for Today’s Discussion</a:t>
            </a:r>
            <a:b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895644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4970716215363013158352372">
            <a:extLst>
              <a:ext uri="{FF2B5EF4-FFF2-40B4-BE49-F238E27FC236}">
                <a16:creationId xmlns:a16="http://schemas.microsoft.com/office/drawing/2014/main" id="{DF674DFA-569D-4945-A518-08F6CE5CD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4287" y="2829181"/>
            <a:ext cx="1934011" cy="1934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B1997E3-5C76-4330-9FFE-AD47860F7E7C}"/>
              </a:ext>
            </a:extLst>
          </p:cNvPr>
          <p:cNvSpPr/>
          <p:nvPr/>
        </p:nvSpPr>
        <p:spPr>
          <a:xfrm>
            <a:off x="407332" y="0"/>
            <a:ext cx="115037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	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27B905-3E5E-40FC-B6F6-1BAABC026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182880"/>
            <a:ext cx="10515600" cy="1161525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Campus Planning Team Update - Rich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Ormsby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, CPT Chair</a:t>
            </a:r>
            <a:b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2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55AE9D-A783-4AE0-8A61-A7D3F82DA7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4966" y="584775"/>
            <a:ext cx="8322068" cy="59672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8203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83FA499-31E8-48A8-A25D-542D630B2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5447" y="116808"/>
            <a:ext cx="2277788" cy="114458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B9DF3FD-74D7-41BD-98E7-C9877E110847}"/>
              </a:ext>
            </a:extLst>
          </p:cNvPr>
          <p:cNvSpPr/>
          <p:nvPr/>
        </p:nvSpPr>
        <p:spPr>
          <a:xfrm>
            <a:off x="838200" y="1577996"/>
            <a:ext cx="10671928" cy="4074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Calibri" panose="020F0502020204030204" pitchFamily="34" charset="0"/>
                <a:cs typeface="Calibri" panose="020F0502020204030204" pitchFamily="34" charset="0"/>
              </a:rPr>
              <a:t>Initial estimate has been received from Selective Insurance Company – ($4.2 Million)</a:t>
            </a:r>
          </a:p>
          <a:p>
            <a:pPr marR="0" lvl="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US" sz="2400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2">
                      <a:lumMod val="0"/>
                      <a:lumOff val="100000"/>
                    </a:schemeClr>
                  </a:gs>
                </a:gsLst>
                <a:lin ang="4800000" scaled="0"/>
              </a:gra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Calibri" panose="020F0502020204030204" pitchFamily="34" charset="0"/>
                <a:cs typeface="Calibri" panose="020F0502020204030204" pitchFamily="34" charset="0"/>
              </a:rPr>
              <a:t>Our Project Manager and our Private Adjuster are currently working through the estimate. Once completed, they will respond to our insurance company</a:t>
            </a:r>
          </a:p>
          <a:p>
            <a:pPr marR="0" lvl="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US" sz="2400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2">
                      <a:lumMod val="0"/>
                      <a:lumOff val="100000"/>
                    </a:schemeClr>
                  </a:gs>
                </a:gsLst>
                <a:lin ang="4800000" scaled="0"/>
              </a:gra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Calibri" panose="020F0502020204030204" pitchFamily="34" charset="0"/>
                <a:cs typeface="Calibri" panose="020F0502020204030204" pitchFamily="34" charset="0"/>
              </a:rPr>
              <a:t>FEMA funds available will not be determined until the insurance claim has been finalized</a:t>
            </a:r>
          </a:p>
          <a:p>
            <a:pPr marR="0" lvl="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US" sz="2400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2">
                      <a:lumMod val="0"/>
                      <a:lumOff val="100000"/>
                    </a:schemeClr>
                  </a:gs>
                </a:gsLst>
                <a:lin ang="4800000" scaled="0"/>
              </a:gra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Calibri" panose="020F0502020204030204" pitchFamily="34" charset="0"/>
                <a:cs typeface="Calibri" panose="020F0502020204030204" pitchFamily="34" charset="0"/>
              </a:rPr>
              <a:t>Pending a final settlement, repairs to existing facilities are expected to begin in September, 2020, and targeted to be completed in the Fall of 2021.</a:t>
            </a:r>
          </a:p>
          <a:p>
            <a:pPr marR="0" lvl="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US" sz="2400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2">
                      <a:lumMod val="0"/>
                      <a:lumOff val="100000"/>
                    </a:schemeClr>
                  </a:gs>
                </a:gsLst>
                <a:lin ang="4800000" scaled="0"/>
              </a:gra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US" sz="2400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2">
                      <a:lumMod val="0"/>
                      <a:lumOff val="100000"/>
                    </a:schemeClr>
                  </a:gs>
                </a:gsLst>
                <a:lin ang="4800000" scaled="0"/>
              </a:gra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US" sz="2400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2">
                      <a:lumMod val="0"/>
                      <a:lumOff val="100000"/>
                    </a:schemeClr>
                  </a:gs>
                </a:gsLst>
                <a:lin ang="4800000" scaled="0"/>
              </a:gra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US" sz="2400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2">
                      <a:lumMod val="0"/>
                      <a:lumOff val="100000"/>
                    </a:schemeClr>
                  </a:gs>
                </a:gsLst>
                <a:lin ang="4800000" scaled="0"/>
              </a:gra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53525B8-8DB3-4F68-B516-9BDA676E6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182880"/>
            <a:ext cx="10515600" cy="1161525"/>
          </a:xfrm>
        </p:spPr>
        <p:txBody>
          <a:bodyPr>
            <a:normAutofit/>
          </a:bodyPr>
          <a:lstStyle/>
          <a:p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Insurance Update </a:t>
            </a:r>
            <a:b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407216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53525B8-8DB3-4F68-B516-9BDA676E6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182880"/>
            <a:ext cx="10515600" cy="1161525"/>
          </a:xfrm>
        </p:spPr>
        <p:txBody>
          <a:bodyPr>
            <a:normAutofit fontScale="90000"/>
          </a:bodyPr>
          <a:lstStyle/>
          <a:p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MJCA Update</a:t>
            </a:r>
            <a:b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2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81F28AB-F587-4092-A592-ED2638C93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3871" y="141092"/>
            <a:ext cx="1738280" cy="5392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CF66DE-9C42-4925-AB59-B366A4C4B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6814" y="680313"/>
            <a:ext cx="2421327" cy="33364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D58761-335C-4AB1-AB5B-65476E8EAF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523" y="4166236"/>
            <a:ext cx="3926949" cy="25088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83CF49-0BF7-4A71-B984-1309BB73D0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890" y="1140551"/>
            <a:ext cx="4552213" cy="19865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73DCED-238B-4B2B-8AB4-461C635A3A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3479" y="4166236"/>
            <a:ext cx="4887998" cy="250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878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B1997E3-5C76-4330-9FFE-AD47860F7E7C}"/>
              </a:ext>
            </a:extLst>
          </p:cNvPr>
          <p:cNvSpPr/>
          <p:nvPr/>
        </p:nvSpPr>
        <p:spPr>
          <a:xfrm>
            <a:off x="1457828" y="2639938"/>
            <a:ext cx="9144000" cy="164149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pPr marR="0" lvl="0"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9600" spc="-300" dirty="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rPr>
              <a:t>Our Future Campus</a:t>
            </a:r>
          </a:p>
        </p:txBody>
      </p:sp>
    </p:spTree>
    <p:extLst>
      <p:ext uri="{BB962C8B-B14F-4D97-AF65-F5344CB8AC3E}">
        <p14:creationId xmlns:p14="http://schemas.microsoft.com/office/powerpoint/2010/main" val="1364460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CD67A45-9113-FA4D-9501-170BE8B67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046" y="15240"/>
            <a:ext cx="11436074" cy="1161525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Preliminary Drawings: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Worship Center and Facility Upgrades Floorplan</a:t>
            </a:r>
            <a:br>
              <a:rPr lang="en-US" alt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61C2A2-FD95-4C5B-AF30-95BCA5C01E23}"/>
              </a:ext>
            </a:extLst>
          </p:cNvPr>
          <p:cNvSpPr/>
          <p:nvPr/>
        </p:nvSpPr>
        <p:spPr>
          <a:xfrm>
            <a:off x="6017536" y="5281517"/>
            <a:ext cx="6096000" cy="281231"/>
          </a:xfrm>
          <a:prstGeom prst="rect">
            <a:avLst/>
          </a:prstGeom>
        </p:spPr>
        <p:txBody>
          <a:bodyPr>
            <a:spAutoFit/>
          </a:bodyPr>
          <a:lstStyle/>
          <a:p>
            <a:pPr marR="0" lvl="0" eaLnBrk="0" fontAlgn="base" hangingPunc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3FE2F9-9E38-47AF-98BE-F839BA633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960" y="887913"/>
            <a:ext cx="8480079" cy="5681235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1923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4B42A9-D315-4F9B-B951-E7BCC4700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87" y="998378"/>
            <a:ext cx="11782425" cy="4371975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CD67A45-9113-FA4D-9501-170BE8B67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121920"/>
            <a:ext cx="10515600" cy="1161525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Preliminary Drawings: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New Worship Center Street View</a:t>
            </a:r>
            <a:b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2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B5F8CD-7DA9-4CA2-884C-74F43C8A12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5405" y="914430"/>
            <a:ext cx="2313725" cy="249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728959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9E4854AEEED9418A1CA4486DC2F647" ma:contentTypeVersion="13" ma:contentTypeDescription="Create a new document." ma:contentTypeScope="" ma:versionID="b548331aeeedb3c6ffb3af07bd382e77">
  <xsd:schema xmlns:xsd="http://www.w3.org/2001/XMLSchema" xmlns:xs="http://www.w3.org/2001/XMLSchema" xmlns:p="http://schemas.microsoft.com/office/2006/metadata/properties" xmlns:ns3="88c4c9b2-7355-4d15-9e98-236df6c379d6" xmlns:ns4="4e59d80a-f53a-4883-966e-bb5c78abda82" targetNamespace="http://schemas.microsoft.com/office/2006/metadata/properties" ma:root="true" ma:fieldsID="b906921f332bf7371d6c53d205c6ba5f" ns3:_="" ns4:_="">
    <xsd:import namespace="88c4c9b2-7355-4d15-9e98-236df6c379d6"/>
    <xsd:import namespace="4e59d80a-f53a-4883-966e-bb5c78abda8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EventHashCode" minOccurs="0"/>
                <xsd:element ref="ns4:MediaServiceGenerationTime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c4c9b2-7355-4d15-9e98-236df6c379d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59d80a-f53a-4883-966e-bb5c78abda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82DD85F-EAD9-4FDF-AE85-37D24CABE7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c4c9b2-7355-4d15-9e98-236df6c379d6"/>
    <ds:schemaRef ds:uri="4e59d80a-f53a-4883-966e-bb5c78abda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E88E5AF-8858-4647-BCE1-C644ACAF123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FDE096C-7762-444A-BAF3-EC85AA220D8F}">
  <ds:schemaRefs>
    <ds:schemaRef ds:uri="http://purl.org/dc/elements/1.1/"/>
    <ds:schemaRef ds:uri="4e59d80a-f53a-4883-966e-bb5c78abda82"/>
    <ds:schemaRef ds:uri="http://schemas.microsoft.com/office/2006/metadata/properties"/>
    <ds:schemaRef ds:uri="http://schemas.microsoft.com/office/2006/documentManagement/types"/>
    <ds:schemaRef ds:uri="88c4c9b2-7355-4d15-9e98-236df6c379d6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873</TotalTime>
  <Words>228</Words>
  <Application>Microsoft Office PowerPoint</Application>
  <PresentationFormat>Widescreen</PresentationFormat>
  <Paragraphs>62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Corbel</vt:lpstr>
      <vt:lpstr>Depth</vt:lpstr>
      <vt:lpstr>PowerPoint Presentation</vt:lpstr>
      <vt:lpstr>PowerPoint Presentation</vt:lpstr>
      <vt:lpstr>Agenda for Today’s Discussion </vt:lpstr>
      <vt:lpstr>Campus Planning Team Update - Rich Ormsby, CPT Chair  </vt:lpstr>
      <vt:lpstr>Insurance Update  </vt:lpstr>
      <vt:lpstr>MJCA Update  </vt:lpstr>
      <vt:lpstr>PowerPoint Presentation</vt:lpstr>
      <vt:lpstr>Preliminary Drawings: New Worship Center and Facility Upgrades Floorplan </vt:lpstr>
      <vt:lpstr>Preliminary Drawings: New Worship Center Street View </vt:lpstr>
      <vt:lpstr>Preliminary Drawings: New Worship Center Street View 3D </vt:lpstr>
      <vt:lpstr>Preliminary Drawings: New Worship Center South Facing View </vt:lpstr>
      <vt:lpstr>Preliminary Drawings: New Worship Center North Facing View </vt:lpstr>
      <vt:lpstr>Preliminary Drawings: Campus Layout (Overhead View) </vt:lpstr>
      <vt:lpstr>Exploring Professional Services – Capital Campaign &amp; Financial Services  </vt:lpstr>
      <vt:lpstr>Next Steps and Target Dates </vt:lpstr>
      <vt:lpstr>Q&amp;A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 Ormsby</dc:creator>
  <cp:lastModifiedBy>Rich Ormsby</cp:lastModifiedBy>
  <cp:revision>8</cp:revision>
  <dcterms:created xsi:type="dcterms:W3CDTF">2020-06-23T16:54:23Z</dcterms:created>
  <dcterms:modified xsi:type="dcterms:W3CDTF">2020-06-28T15:45:38Z</dcterms:modified>
</cp:coreProperties>
</file>